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21" r:id="rId11"/>
    <p:sldId id="323" r:id="rId12"/>
    <p:sldId id="322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370" y="-282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2525" y="8725743"/>
            <a:ext cx="14350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</a:t>
            </a:r>
            <a:r>
              <a:rPr lang="zh-CN" alt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四</a:t>
            </a:r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章</a:t>
            </a:r>
            <a:endParaRPr lang="zh-CN" altLang="en-US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上机实践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 smtClean="0">
                <a:solidFill>
                  <a:srgbClr val="002060"/>
                </a:solidFill>
              </a:rPr>
              <a:t>冒泡排序变形一（</a:t>
            </a:r>
            <a:r>
              <a:rPr lang="en-US" altLang="zh-CN" sz="2800" dirty="0" smtClean="0">
                <a:solidFill>
                  <a:srgbClr val="002060"/>
                </a:solidFill>
              </a:rPr>
              <a:t>sort1.cpp/c/pas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有</a:t>
            </a:r>
            <a:r>
              <a:rPr lang="zh-CN" altLang="en-US" sz="2800" dirty="0" smtClean="0">
                <a:solidFill>
                  <a:srgbClr val="002060"/>
                </a:solidFill>
              </a:rPr>
              <a:t>无序</a:t>
            </a:r>
            <a:r>
              <a:rPr lang="zh-CN" altLang="en-US" sz="2800" dirty="0">
                <a:solidFill>
                  <a:srgbClr val="002060"/>
                </a:solidFill>
              </a:rPr>
              <a:t>的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</a:t>
            </a:r>
            <a:r>
              <a:rPr lang="zh-CN" altLang="en-US" sz="2800" dirty="0" smtClean="0">
                <a:solidFill>
                  <a:srgbClr val="002060"/>
                </a:solidFill>
              </a:rPr>
              <a:t>整数，将其中所有偶数取出按从大到小的</a:t>
            </a:r>
            <a:r>
              <a:rPr lang="zh-CN" altLang="en-US" sz="2800" dirty="0">
                <a:solidFill>
                  <a:srgbClr val="002060"/>
                </a:solidFill>
              </a:rPr>
              <a:t>顺序排序，</a:t>
            </a:r>
            <a:r>
              <a:rPr lang="en-US" altLang="zh-CN" sz="2800" dirty="0">
                <a:solidFill>
                  <a:srgbClr val="002060"/>
                </a:solidFill>
              </a:rPr>
              <a:t>N≤100000</a:t>
            </a:r>
            <a:r>
              <a:rPr lang="zh-CN" altLang="en-US" sz="2800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第一行为一个整数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，表示有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个整数。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第二行为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个无序整数，以空格间隔。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输出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个从小到大排好序的整数，以空格间隔。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3 2 1 4 5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4 2 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0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</a:rPr>
              <a:t>课后练习：有</a:t>
            </a:r>
            <a:r>
              <a:rPr lang="en-US" altLang="zh-CN" sz="3200" b="1" dirty="0" smtClean="0">
                <a:solidFill>
                  <a:srgbClr val="002060"/>
                </a:solidFill>
              </a:rPr>
              <a:t>100</a:t>
            </a:r>
            <a:r>
              <a:rPr lang="zh-CN" altLang="en-US" sz="3200" b="1" dirty="0" smtClean="0">
                <a:solidFill>
                  <a:srgbClr val="002060"/>
                </a:solidFill>
              </a:rPr>
              <a:t>个无序实数，每</a:t>
            </a:r>
            <a:r>
              <a:rPr lang="en-US" altLang="zh-CN" sz="3200" b="1" dirty="0" smtClean="0">
                <a:solidFill>
                  <a:srgbClr val="002060"/>
                </a:solidFill>
              </a:rPr>
              <a:t>20</a:t>
            </a:r>
            <a:r>
              <a:rPr lang="zh-CN" altLang="en-US" sz="3200" b="1" dirty="0" smtClean="0">
                <a:solidFill>
                  <a:srgbClr val="002060"/>
                </a:solidFill>
              </a:rPr>
              <a:t>个数一组共分</a:t>
            </a:r>
            <a:r>
              <a:rPr lang="en-US" altLang="zh-CN" sz="3200" b="1" dirty="0" smtClean="0">
                <a:solidFill>
                  <a:srgbClr val="002060"/>
                </a:solidFill>
              </a:rPr>
              <a:t>5</a:t>
            </a:r>
            <a:r>
              <a:rPr lang="zh-CN" altLang="en-US" sz="3200" b="1" dirty="0" smtClean="0">
                <a:solidFill>
                  <a:srgbClr val="002060"/>
                </a:solidFill>
              </a:rPr>
              <a:t>组，每组中前</a:t>
            </a:r>
            <a:r>
              <a:rPr lang="en-US" altLang="zh-CN" sz="3200" b="1" dirty="0" smtClean="0">
                <a:solidFill>
                  <a:srgbClr val="002060"/>
                </a:solidFill>
              </a:rPr>
              <a:t>10</a:t>
            </a:r>
            <a:r>
              <a:rPr lang="zh-CN" altLang="en-US" sz="3200" b="1" dirty="0" smtClean="0">
                <a:solidFill>
                  <a:srgbClr val="002060"/>
                </a:solidFill>
              </a:rPr>
              <a:t>个采用升序排序，后</a:t>
            </a:r>
            <a:r>
              <a:rPr lang="en-US" altLang="zh-CN" sz="3200" b="1" dirty="0" smtClean="0">
                <a:solidFill>
                  <a:srgbClr val="002060"/>
                </a:solidFill>
              </a:rPr>
              <a:t>10</a:t>
            </a:r>
            <a:r>
              <a:rPr lang="zh-CN" altLang="en-US" sz="3200" b="1" dirty="0" smtClean="0">
                <a:solidFill>
                  <a:srgbClr val="002060"/>
                </a:solidFill>
              </a:rPr>
              <a:t>个采用降序排序，形如金字塔（中间最大向两侧依次递减）。</a:t>
            </a:r>
            <a:endParaRPr lang="en-US" altLang="zh-CN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上机实践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 smtClean="0">
                <a:solidFill>
                  <a:srgbClr val="002060"/>
                </a:solidFill>
              </a:rPr>
              <a:t>冒泡排序变形二（</a:t>
            </a:r>
            <a:r>
              <a:rPr lang="en-US" altLang="zh-CN" sz="2800" dirty="0" smtClean="0">
                <a:solidFill>
                  <a:srgbClr val="002060"/>
                </a:solidFill>
              </a:rPr>
              <a:t>sort.cpp/c/pas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有</a:t>
            </a:r>
            <a:r>
              <a:rPr lang="zh-CN" altLang="en-US" sz="2800" dirty="0" smtClean="0">
                <a:solidFill>
                  <a:srgbClr val="002060"/>
                </a:solidFill>
              </a:rPr>
              <a:t>无序</a:t>
            </a:r>
            <a:r>
              <a:rPr lang="zh-CN" altLang="en-US" sz="2800" dirty="0">
                <a:solidFill>
                  <a:srgbClr val="002060"/>
                </a:solidFill>
              </a:rPr>
              <a:t>的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</a:t>
            </a:r>
            <a:r>
              <a:rPr lang="zh-CN" altLang="en-US" sz="2800" dirty="0" smtClean="0">
                <a:solidFill>
                  <a:srgbClr val="002060"/>
                </a:solidFill>
              </a:rPr>
              <a:t>整数，用冒泡排序需要经过</a:t>
            </a:r>
            <a:r>
              <a:rPr lang="en-US" altLang="zh-CN" sz="2800" dirty="0" smtClean="0">
                <a:solidFill>
                  <a:srgbClr val="002060"/>
                </a:solidFill>
              </a:rPr>
              <a:t>N-1</a:t>
            </a:r>
            <a:r>
              <a:rPr lang="zh-CN" altLang="en-US" sz="2800" dirty="0" smtClean="0">
                <a:solidFill>
                  <a:srgbClr val="002060"/>
                </a:solidFill>
              </a:rPr>
              <a:t>遍加工，每一遍加工自下而上比较相邻两个数据，把较小者交换到上面。楚继光发现，</a:t>
            </a:r>
            <a:r>
              <a:rPr lang="zh-CN" altLang="en-US" sz="2800" u="sng" dirty="0" smtClean="0">
                <a:solidFill>
                  <a:srgbClr val="002060"/>
                </a:solidFill>
              </a:rPr>
              <a:t>当某一遍加工过程中没有数据交换，说明数据已经有序，无需进一步加工。</a:t>
            </a:r>
            <a:r>
              <a:rPr lang="zh-CN" altLang="en-US" sz="2800" dirty="0" smtClean="0">
                <a:solidFill>
                  <a:srgbClr val="002060"/>
                </a:solidFill>
              </a:rPr>
              <a:t>为此，可对算法进行优化，试按从大到小的</a:t>
            </a:r>
            <a:r>
              <a:rPr lang="zh-CN" altLang="en-US" sz="2800" dirty="0">
                <a:solidFill>
                  <a:srgbClr val="002060"/>
                </a:solidFill>
              </a:rPr>
              <a:t>顺序排序，</a:t>
            </a:r>
            <a:r>
              <a:rPr lang="en-US" altLang="zh-CN" sz="2800" dirty="0">
                <a:solidFill>
                  <a:srgbClr val="002060"/>
                </a:solidFill>
              </a:rPr>
              <a:t>N≤100000</a:t>
            </a:r>
            <a:r>
              <a:rPr lang="zh-CN" altLang="en-US" sz="2800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第一行为一个整数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，表示有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个整数。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第二行为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个无序整数，以空格间隔。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输出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个从小到大排好序的整数，以空格间隔。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3 2 1 4 5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1 2 3 4 5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790014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例题描述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>
                <a:solidFill>
                  <a:srgbClr val="002060"/>
                </a:solidFill>
              </a:rPr>
              <a:t>冒泡排序的改进（</a:t>
            </a:r>
            <a:r>
              <a:rPr lang="en-US" altLang="zh-CN" sz="2800" dirty="0">
                <a:solidFill>
                  <a:srgbClr val="002060"/>
                </a:solidFill>
              </a:rPr>
              <a:t>sort. </a:t>
            </a:r>
            <a:r>
              <a:rPr lang="en-US" altLang="zh-CN" sz="2800" dirty="0" err="1">
                <a:solidFill>
                  <a:srgbClr val="002060"/>
                </a:solidFill>
              </a:rPr>
              <a:t>cpp</a:t>
            </a:r>
            <a:r>
              <a:rPr lang="en-US" altLang="zh-CN" sz="2800" dirty="0">
                <a:solidFill>
                  <a:srgbClr val="002060"/>
                </a:solidFill>
              </a:rPr>
              <a:t>/c/pas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考虑上一道题的优化思想，继续优化，对</a:t>
            </a:r>
            <a:r>
              <a:rPr lang="zh-CN" altLang="en-US" sz="2800" dirty="0">
                <a:solidFill>
                  <a:srgbClr val="002060"/>
                </a:solidFill>
              </a:rPr>
              <a:t>无序的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个整数按从小到大的顺序排序。</a:t>
            </a:r>
            <a:r>
              <a:rPr lang="en-US" altLang="zh-CN" sz="2800" dirty="0">
                <a:solidFill>
                  <a:srgbClr val="002060"/>
                </a:solidFill>
              </a:rPr>
              <a:t>N≤100000</a:t>
            </a:r>
            <a:r>
              <a:rPr lang="zh-CN" altLang="en-US" sz="2800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输入文件为</a:t>
            </a:r>
            <a:r>
              <a:rPr lang="en-US" altLang="zh-CN" sz="2800" dirty="0">
                <a:solidFill>
                  <a:srgbClr val="002060"/>
                </a:solidFill>
              </a:rPr>
              <a:t>sort.in</a:t>
            </a:r>
            <a:r>
              <a:rPr lang="zh-CN" altLang="en-US" sz="2800" dirty="0">
                <a:solidFill>
                  <a:srgbClr val="002060"/>
                </a:solidFill>
              </a:rPr>
              <a:t>，为</a:t>
            </a:r>
            <a:r>
              <a:rPr lang="en-US" altLang="zh-CN" sz="2800" dirty="0">
                <a:solidFill>
                  <a:srgbClr val="002060"/>
                </a:solidFill>
              </a:rPr>
              <a:t>N+1</a:t>
            </a:r>
            <a:r>
              <a:rPr lang="zh-CN" altLang="en-US" sz="2800" dirty="0">
                <a:solidFill>
                  <a:srgbClr val="002060"/>
                </a:solidFill>
              </a:rPr>
              <a:t>个数字，第一个数字为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，其他数字为各整数，以空格间隔。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输出文件为</a:t>
            </a:r>
            <a:r>
              <a:rPr lang="en-US" altLang="zh-CN" sz="2800" dirty="0" err="1">
                <a:solidFill>
                  <a:srgbClr val="002060"/>
                </a:solidFill>
              </a:rPr>
              <a:t>sort.out</a:t>
            </a:r>
            <a:r>
              <a:rPr lang="zh-CN" altLang="en-US" sz="2800" dirty="0">
                <a:solidFill>
                  <a:srgbClr val="002060"/>
                </a:solidFill>
              </a:rPr>
              <a:t>，即从小到大排好序的整数，以空格间隔，注意最后一个数字末尾以空格结束，无回车符。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3 2 3 1 5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1 2 3 3 5 </a:t>
            </a:r>
          </a:p>
        </p:txBody>
      </p:sp>
    </p:spTree>
    <p:extLst>
      <p:ext uri="{BB962C8B-B14F-4D97-AF65-F5344CB8AC3E}">
        <p14:creationId xmlns:p14="http://schemas.microsoft.com/office/powerpoint/2010/main" val="30369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963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//</a:t>
            </a:r>
            <a:r>
              <a:rPr lang="zh-CN" altLang="en-US" b="1" dirty="0">
                <a:solidFill>
                  <a:srgbClr val="002060"/>
                </a:solidFill>
              </a:rPr>
              <a:t>冒泡排序的改进法 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#include &lt;</a:t>
            </a:r>
            <a:r>
              <a:rPr lang="en-US" altLang="zh-CN" b="1" dirty="0" err="1">
                <a:solidFill>
                  <a:srgbClr val="002060"/>
                </a:solidFill>
              </a:rPr>
              <a:t>iostream</a:t>
            </a:r>
            <a:r>
              <a:rPr lang="en-US" altLang="zh-CN" b="1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using namespace </a:t>
            </a:r>
            <a:r>
              <a:rPr lang="en-US" altLang="zh-CN" b="1" dirty="0" err="1">
                <a:solidFill>
                  <a:srgbClr val="002060"/>
                </a:solidFill>
              </a:rPr>
              <a:t>std</a:t>
            </a:r>
            <a:r>
              <a:rPr lang="en-US" altLang="zh-CN" b="1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#define N 100000+1</a:t>
            </a:r>
          </a:p>
          <a:p>
            <a:r>
              <a:rPr lang="en-US" altLang="zh-CN" b="1" dirty="0" err="1">
                <a:solidFill>
                  <a:srgbClr val="002060"/>
                </a:solidFill>
              </a:rPr>
              <a:t>int</a:t>
            </a:r>
            <a:r>
              <a:rPr lang="en-US" altLang="zh-CN" b="1" dirty="0">
                <a:solidFill>
                  <a:srgbClr val="002060"/>
                </a:solidFill>
              </a:rPr>
              <a:t> </a:t>
            </a:r>
            <a:r>
              <a:rPr lang="en-US" altLang="zh-CN" b="1" dirty="0" err="1">
                <a:solidFill>
                  <a:srgbClr val="002060"/>
                </a:solidFill>
              </a:rPr>
              <a:t>i,j,n,temp,lastchange</a:t>
            </a:r>
            <a:r>
              <a:rPr lang="en-US" altLang="zh-CN" b="1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b="1" dirty="0" err="1">
                <a:solidFill>
                  <a:srgbClr val="002060"/>
                </a:solidFill>
              </a:rPr>
              <a:t>int</a:t>
            </a:r>
            <a:r>
              <a:rPr lang="en-US" altLang="zh-CN" b="1" dirty="0">
                <a:solidFill>
                  <a:srgbClr val="002060"/>
                </a:solidFill>
              </a:rPr>
              <a:t> a[N+1];</a:t>
            </a: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 err="1">
                <a:solidFill>
                  <a:srgbClr val="002060"/>
                </a:solidFill>
              </a:rPr>
              <a:t>int</a:t>
            </a:r>
            <a:r>
              <a:rPr lang="en-US" altLang="zh-CN" b="1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b="1" dirty="0" err="1" smtClean="0">
                <a:solidFill>
                  <a:srgbClr val="002060"/>
                </a:solidFill>
              </a:rPr>
              <a:t>cin</a:t>
            </a:r>
            <a:r>
              <a:rPr lang="en-US" altLang="zh-CN" b="1" dirty="0">
                <a:solidFill>
                  <a:srgbClr val="002060"/>
                </a:solidFill>
              </a:rPr>
              <a:t>&gt;&gt;n;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for(i=1;i&lt;=</a:t>
            </a:r>
            <a:r>
              <a:rPr lang="en-US" altLang="zh-CN" b="1" dirty="0" err="1">
                <a:solidFill>
                  <a:srgbClr val="002060"/>
                </a:solidFill>
              </a:rPr>
              <a:t>n;i</a:t>
            </a:r>
            <a:r>
              <a:rPr lang="en-US" altLang="zh-CN" b="1" dirty="0">
                <a:solidFill>
                  <a:srgbClr val="002060"/>
                </a:solidFill>
              </a:rPr>
              <a:t>++)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</a:t>
            </a:r>
            <a:r>
              <a:rPr lang="en-US" altLang="zh-CN" b="1" dirty="0" err="1">
                <a:solidFill>
                  <a:srgbClr val="002060"/>
                </a:solidFill>
              </a:rPr>
              <a:t>cin</a:t>
            </a:r>
            <a:r>
              <a:rPr lang="en-US" altLang="zh-CN" b="1" dirty="0">
                <a:solidFill>
                  <a:srgbClr val="002060"/>
                </a:solidFill>
              </a:rPr>
              <a:t>&gt;&gt;a[i];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</a:t>
            </a:r>
            <a:r>
              <a:rPr lang="en-US" altLang="zh-CN" b="1" dirty="0" smtClean="0">
                <a:solidFill>
                  <a:srgbClr val="002060"/>
                </a:solidFill>
              </a:rPr>
              <a:t>i=2;</a:t>
            </a:r>
          </a:p>
          <a:p>
            <a:r>
              <a:rPr lang="zh-CN" altLang="en-US" b="1" dirty="0" smtClean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rgbClr val="002060"/>
                </a:solidFill>
              </a:rPr>
              <a:t>while((i&lt;n))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{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</a:t>
            </a:r>
            <a:r>
              <a:rPr lang="en-US" altLang="zh-CN" b="1" dirty="0" err="1">
                <a:solidFill>
                  <a:srgbClr val="002060"/>
                </a:solidFill>
              </a:rPr>
              <a:t>lastchange</a:t>
            </a:r>
            <a:r>
              <a:rPr lang="en-US" altLang="zh-CN" b="1" dirty="0">
                <a:solidFill>
                  <a:srgbClr val="002060"/>
                </a:solidFill>
              </a:rPr>
              <a:t>=n;//</a:t>
            </a:r>
            <a:r>
              <a:rPr lang="zh-CN" altLang="en-US" b="1" dirty="0">
                <a:solidFill>
                  <a:srgbClr val="002060"/>
                </a:solidFill>
              </a:rPr>
              <a:t>先设定这一轮扫描最后交换位置为</a:t>
            </a:r>
            <a:r>
              <a:rPr lang="en-US" altLang="zh-CN" b="1" dirty="0">
                <a:solidFill>
                  <a:srgbClr val="002060"/>
                </a:solidFill>
              </a:rPr>
              <a:t>n 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for(j=</a:t>
            </a:r>
            <a:r>
              <a:rPr lang="en-US" altLang="zh-CN" b="1" dirty="0" err="1">
                <a:solidFill>
                  <a:srgbClr val="002060"/>
                </a:solidFill>
              </a:rPr>
              <a:t>n;j</a:t>
            </a:r>
            <a:r>
              <a:rPr lang="en-US" altLang="zh-CN" b="1" dirty="0">
                <a:solidFill>
                  <a:srgbClr val="002060"/>
                </a:solidFill>
              </a:rPr>
              <a:t>&gt;=</a:t>
            </a:r>
            <a:r>
              <a:rPr lang="en-US" altLang="zh-CN" b="1" dirty="0" err="1">
                <a:solidFill>
                  <a:srgbClr val="002060"/>
                </a:solidFill>
              </a:rPr>
              <a:t>i;j</a:t>
            </a:r>
            <a:r>
              <a:rPr lang="en-US" altLang="zh-CN" b="1" dirty="0">
                <a:solidFill>
                  <a:srgbClr val="002060"/>
                </a:solidFill>
              </a:rPr>
              <a:t>--)//</a:t>
            </a:r>
            <a:r>
              <a:rPr lang="zh-CN" altLang="en-US" b="1" dirty="0">
                <a:solidFill>
                  <a:srgbClr val="002060"/>
                </a:solidFill>
              </a:rPr>
              <a:t>从后向前扫描 </a:t>
            </a:r>
          </a:p>
          <a:p>
            <a:r>
              <a:rPr lang="zh-CN" altLang="en-US" b="1" dirty="0">
                <a:solidFill>
                  <a:srgbClr val="002060"/>
                </a:solidFill>
              </a:rPr>
              <a:t>      </a:t>
            </a:r>
            <a:r>
              <a:rPr lang="en-US" altLang="zh-CN" b="1" dirty="0">
                <a:solidFill>
                  <a:srgbClr val="002060"/>
                </a:solidFill>
              </a:rPr>
              <a:t>if(a[j]&lt;a[j-1</a:t>
            </a:r>
            <a:r>
              <a:rPr lang="en-US" altLang="zh-CN" b="1" dirty="0" smtClean="0">
                <a:solidFill>
                  <a:srgbClr val="002060"/>
                </a:solidFill>
              </a:rPr>
              <a:t>])</a:t>
            </a:r>
          </a:p>
          <a:p>
            <a:r>
              <a:rPr lang="en-US" altLang="zh-CN" b="1" dirty="0" smtClean="0">
                <a:solidFill>
                  <a:srgbClr val="002060"/>
                </a:solidFill>
              </a:rPr>
              <a:t>      </a:t>
            </a:r>
            <a:r>
              <a:rPr lang="en-US" altLang="zh-CN" b="1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    a[j]=a[j]^a[j-1];//</a:t>
            </a:r>
            <a:r>
              <a:rPr lang="zh-CN" altLang="en-US" b="1" dirty="0">
                <a:solidFill>
                  <a:srgbClr val="002060"/>
                </a:solidFill>
              </a:rPr>
              <a:t>两实数交换，此处用的是位运算 </a:t>
            </a:r>
          </a:p>
          <a:p>
            <a:r>
              <a:rPr lang="zh-CN" altLang="en-US" b="1" dirty="0">
                <a:solidFill>
                  <a:srgbClr val="002060"/>
                </a:solidFill>
              </a:rPr>
              <a:t>        </a:t>
            </a:r>
            <a:r>
              <a:rPr lang="en-US" altLang="zh-CN" b="1" dirty="0">
                <a:solidFill>
                  <a:srgbClr val="002060"/>
                </a:solidFill>
              </a:rPr>
              <a:t>a[j-1]=a[j-1]^a[j];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    a[j]=a[j]^a[j-1];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    </a:t>
            </a:r>
            <a:r>
              <a:rPr lang="en-US" altLang="zh-CN" b="1" dirty="0" err="1">
                <a:solidFill>
                  <a:srgbClr val="002060"/>
                </a:solidFill>
              </a:rPr>
              <a:t>lastchange</a:t>
            </a:r>
            <a:r>
              <a:rPr lang="en-US" altLang="zh-CN" b="1" dirty="0">
                <a:solidFill>
                  <a:srgbClr val="002060"/>
                </a:solidFill>
              </a:rPr>
              <a:t>=j;//</a:t>
            </a:r>
            <a:r>
              <a:rPr lang="zh-CN" altLang="en-US" b="1" dirty="0">
                <a:solidFill>
                  <a:srgbClr val="002060"/>
                </a:solidFill>
              </a:rPr>
              <a:t>随时记录最后的变更位置 </a:t>
            </a:r>
          </a:p>
          <a:p>
            <a:r>
              <a:rPr lang="zh-CN" altLang="en-US" b="1" dirty="0">
                <a:solidFill>
                  <a:srgbClr val="002060"/>
                </a:solidFill>
              </a:rPr>
              <a:t>      </a:t>
            </a:r>
            <a:r>
              <a:rPr lang="en-US" altLang="zh-CN" b="1" dirty="0">
                <a:solidFill>
                  <a:srgbClr val="002060"/>
                </a:solidFill>
              </a:rPr>
              <a:t>}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  i=</a:t>
            </a:r>
            <a:r>
              <a:rPr lang="en-US" altLang="zh-CN" b="1" dirty="0" err="1">
                <a:solidFill>
                  <a:srgbClr val="002060"/>
                </a:solidFill>
              </a:rPr>
              <a:t>lastchange</a:t>
            </a:r>
            <a:r>
              <a:rPr lang="en-US" altLang="zh-CN" b="1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b="1" dirty="0" smtClean="0">
                <a:solidFill>
                  <a:srgbClr val="002060"/>
                </a:solidFill>
              </a:rPr>
              <a:t>  </a:t>
            </a:r>
            <a:r>
              <a:rPr lang="en-US" altLang="zh-CN" b="1" dirty="0">
                <a:solidFill>
                  <a:srgbClr val="002060"/>
                </a:solidFill>
              </a:rPr>
              <a:t>} 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for(i=1;i&lt;</a:t>
            </a:r>
            <a:r>
              <a:rPr lang="en-US" altLang="zh-CN" b="1" dirty="0" err="1">
                <a:solidFill>
                  <a:srgbClr val="002060"/>
                </a:solidFill>
              </a:rPr>
              <a:t>n;i</a:t>
            </a:r>
            <a:r>
              <a:rPr lang="en-US" altLang="zh-CN" b="1" dirty="0">
                <a:solidFill>
                  <a:srgbClr val="002060"/>
                </a:solidFill>
              </a:rPr>
              <a:t>++)//</a:t>
            </a:r>
            <a:r>
              <a:rPr lang="zh-CN" altLang="en-US" b="1" dirty="0">
                <a:solidFill>
                  <a:srgbClr val="002060"/>
                </a:solidFill>
              </a:rPr>
              <a:t>输出 </a:t>
            </a:r>
          </a:p>
          <a:p>
            <a:r>
              <a:rPr lang="zh-CN" altLang="en-US" b="1" dirty="0">
                <a:solidFill>
                  <a:srgbClr val="002060"/>
                </a:solidFill>
              </a:rPr>
              <a:t>    </a:t>
            </a:r>
            <a:r>
              <a:rPr lang="en-US" altLang="zh-CN" b="1" dirty="0" err="1">
                <a:solidFill>
                  <a:srgbClr val="002060"/>
                </a:solidFill>
              </a:rPr>
              <a:t>cout</a:t>
            </a:r>
            <a:r>
              <a:rPr lang="en-US" altLang="zh-CN" b="1" dirty="0">
                <a:solidFill>
                  <a:srgbClr val="002060"/>
                </a:solidFill>
              </a:rPr>
              <a:t>&lt;&lt;a[i]&lt;&lt;' ';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</a:t>
            </a:r>
            <a:r>
              <a:rPr lang="en-US" altLang="zh-CN" b="1" dirty="0" err="1">
                <a:solidFill>
                  <a:srgbClr val="002060"/>
                </a:solidFill>
              </a:rPr>
              <a:t>cout</a:t>
            </a:r>
            <a:r>
              <a:rPr lang="en-US" altLang="zh-CN" b="1" dirty="0">
                <a:solidFill>
                  <a:srgbClr val="002060"/>
                </a:solidFill>
              </a:rPr>
              <a:t>&lt;&lt;a[n]&lt;&lt;'\n';  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02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例题描述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  <a:r>
              <a:rPr lang="zh-CN" altLang="en-US" sz="3200" b="1" dirty="0">
                <a:solidFill>
                  <a:srgbClr val="002060"/>
                </a:solidFill>
              </a:rPr>
              <a:t>统计各数据个数（</a:t>
            </a:r>
            <a:r>
              <a:rPr lang="en-US" altLang="zh-CN" sz="3200" b="1" dirty="0">
                <a:solidFill>
                  <a:srgbClr val="002060"/>
                </a:solidFill>
              </a:rPr>
              <a:t>number.cpp/c/pas</a:t>
            </a:r>
            <a:r>
              <a:rPr lang="zh-CN" altLang="en-US" sz="3200" b="1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有</a:t>
            </a:r>
            <a:r>
              <a:rPr lang="en-US" altLang="zh-CN" sz="3200" b="1" dirty="0">
                <a:solidFill>
                  <a:srgbClr val="002060"/>
                </a:solidFill>
              </a:rPr>
              <a:t>0~20</a:t>
            </a:r>
            <a:r>
              <a:rPr lang="zh-CN" altLang="en-US" sz="3200" b="1" dirty="0">
                <a:solidFill>
                  <a:srgbClr val="002060"/>
                </a:solidFill>
              </a:rPr>
              <a:t>以内的整数</a:t>
            </a:r>
            <a:r>
              <a:rPr lang="en-US" altLang="zh-CN" sz="3200" b="1" dirty="0">
                <a:solidFill>
                  <a:srgbClr val="002060"/>
                </a:solidFill>
              </a:rPr>
              <a:t>N</a:t>
            </a:r>
            <a:r>
              <a:rPr lang="zh-CN" altLang="en-US" sz="3200" b="1" dirty="0">
                <a:solidFill>
                  <a:srgbClr val="002060"/>
                </a:solidFill>
              </a:rPr>
              <a:t>个，</a:t>
            </a:r>
            <a:r>
              <a:rPr lang="en-US" altLang="zh-CN" sz="3200" b="1" dirty="0">
                <a:solidFill>
                  <a:srgbClr val="002060"/>
                </a:solidFill>
              </a:rPr>
              <a:t>N</a:t>
            </a:r>
            <a:r>
              <a:rPr lang="zh-CN" altLang="en-US" sz="3200" b="1" dirty="0">
                <a:solidFill>
                  <a:srgbClr val="002060"/>
                </a:solidFill>
              </a:rPr>
              <a:t>不大于</a:t>
            </a:r>
            <a:r>
              <a:rPr lang="en-US" altLang="zh-CN" sz="3200" b="1" dirty="0">
                <a:solidFill>
                  <a:srgbClr val="002060"/>
                </a:solidFill>
              </a:rPr>
              <a:t>10</a:t>
            </a:r>
            <a:r>
              <a:rPr lang="zh-CN" altLang="en-US" sz="3200" b="1" dirty="0">
                <a:solidFill>
                  <a:srgbClr val="002060"/>
                </a:solidFill>
              </a:rPr>
              <a:t>万，计算出</a:t>
            </a:r>
            <a:r>
              <a:rPr lang="en-US" altLang="zh-CN" sz="3200" b="1" dirty="0">
                <a:solidFill>
                  <a:srgbClr val="002060"/>
                </a:solidFill>
              </a:rPr>
              <a:t>N</a:t>
            </a:r>
            <a:r>
              <a:rPr lang="zh-CN" altLang="en-US" sz="3200" b="1" dirty="0">
                <a:solidFill>
                  <a:srgbClr val="002060"/>
                </a:solidFill>
              </a:rPr>
              <a:t>的个数及不同数的个数，中间以空格间隔。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输入格式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输入文件为</a:t>
            </a:r>
            <a:r>
              <a:rPr lang="en-US" altLang="zh-CN" sz="3200" b="1" dirty="0">
                <a:solidFill>
                  <a:srgbClr val="002060"/>
                </a:solidFill>
              </a:rPr>
              <a:t>number.in</a:t>
            </a:r>
            <a:r>
              <a:rPr lang="zh-CN" altLang="en-US" sz="3200" b="1" dirty="0">
                <a:solidFill>
                  <a:srgbClr val="002060"/>
                </a:solidFill>
              </a:rPr>
              <a:t>，为</a:t>
            </a:r>
            <a:r>
              <a:rPr lang="en-US" altLang="zh-CN" sz="3200" b="1" dirty="0">
                <a:solidFill>
                  <a:srgbClr val="002060"/>
                </a:solidFill>
              </a:rPr>
              <a:t>N</a:t>
            </a:r>
            <a:r>
              <a:rPr lang="zh-CN" altLang="en-US" sz="3200" b="1" dirty="0">
                <a:solidFill>
                  <a:srgbClr val="002060"/>
                </a:solidFill>
              </a:rPr>
              <a:t>个数字，以空格间隔。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输出格式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输出文件为</a:t>
            </a:r>
            <a:r>
              <a:rPr lang="en-US" altLang="zh-CN" sz="3200" b="1" dirty="0" err="1">
                <a:solidFill>
                  <a:srgbClr val="002060"/>
                </a:solidFill>
              </a:rPr>
              <a:t>number.out</a:t>
            </a:r>
            <a:r>
              <a:rPr lang="zh-CN" altLang="en-US" sz="3200" b="1" dirty="0">
                <a:solidFill>
                  <a:srgbClr val="002060"/>
                </a:solidFill>
              </a:rPr>
              <a:t>，第一行为一个整数，即</a:t>
            </a:r>
            <a:r>
              <a:rPr lang="en-US" altLang="zh-CN" sz="3200" b="1" dirty="0">
                <a:solidFill>
                  <a:srgbClr val="002060"/>
                </a:solidFill>
              </a:rPr>
              <a:t>N</a:t>
            </a:r>
            <a:r>
              <a:rPr lang="zh-CN" altLang="en-US" sz="3200" b="1" dirty="0">
                <a:solidFill>
                  <a:srgbClr val="002060"/>
                </a:solidFill>
              </a:rPr>
              <a:t>的个数，第一行为不同数的个数。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输入样例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3 2 3 1 5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输出样例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5 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0 1 1 2 0 1 0 0 0 0 0 0 0 0 0 0 0 0 0 0 0</a:t>
            </a:r>
          </a:p>
        </p:txBody>
      </p:sp>
    </p:spTree>
    <p:extLst>
      <p:ext uri="{BB962C8B-B14F-4D97-AF65-F5344CB8AC3E}">
        <p14:creationId xmlns:p14="http://schemas.microsoft.com/office/powerpoint/2010/main" val="4143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上机实践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  <a:r>
              <a:rPr lang="zh-CN" altLang="en-US" sz="3200" b="1" dirty="0">
                <a:solidFill>
                  <a:srgbClr val="002060"/>
                </a:solidFill>
              </a:rPr>
              <a:t>神秘图案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神秘石碑的除式还原后，出现了一个神秘图案以及围在神秘图案外圈的编号为</a:t>
            </a:r>
            <a:r>
              <a:rPr lang="en-US" altLang="zh-CN" sz="3200" b="1" dirty="0">
                <a:solidFill>
                  <a:srgbClr val="002060"/>
                </a:solidFill>
              </a:rPr>
              <a:t>1~10</a:t>
            </a:r>
            <a:r>
              <a:rPr lang="zh-CN" altLang="en-US" sz="3200" b="1" dirty="0">
                <a:solidFill>
                  <a:srgbClr val="002060"/>
                </a:solidFill>
              </a:rPr>
              <a:t>的</a:t>
            </a:r>
            <a:r>
              <a:rPr lang="en-US" altLang="zh-CN" sz="3200" b="1" dirty="0">
                <a:solidFill>
                  <a:srgbClr val="002060"/>
                </a:solidFill>
              </a:rPr>
              <a:t>10</a:t>
            </a:r>
            <a:r>
              <a:rPr lang="zh-CN" altLang="en-US" sz="3200" b="1" dirty="0">
                <a:solidFill>
                  <a:srgbClr val="002060"/>
                </a:solidFill>
              </a:rPr>
              <a:t>个圆形按钮，如图</a:t>
            </a:r>
            <a:r>
              <a:rPr lang="en-US" altLang="zh-CN" sz="3200" b="1" dirty="0">
                <a:solidFill>
                  <a:srgbClr val="002060"/>
                </a:solidFill>
              </a:rPr>
              <a:t>4.3</a:t>
            </a:r>
            <a:r>
              <a:rPr lang="zh-CN" altLang="en-US" sz="3200" b="1" dirty="0">
                <a:solidFill>
                  <a:srgbClr val="002060"/>
                </a:solidFill>
              </a:rPr>
              <a:t>所示。破解神秘图案的方法是第一次按第</a:t>
            </a:r>
            <a:r>
              <a:rPr lang="en-US" altLang="zh-CN" sz="3200" b="1" dirty="0">
                <a:solidFill>
                  <a:srgbClr val="002060"/>
                </a:solidFill>
              </a:rPr>
              <a:t>1</a:t>
            </a:r>
            <a:r>
              <a:rPr lang="zh-CN" altLang="en-US" sz="3200" b="1" dirty="0">
                <a:solidFill>
                  <a:srgbClr val="002060"/>
                </a:solidFill>
              </a:rPr>
              <a:t>个按钮，第二次隔</a:t>
            </a:r>
            <a:r>
              <a:rPr lang="en-US" altLang="zh-CN" sz="3200" b="1" dirty="0">
                <a:solidFill>
                  <a:srgbClr val="002060"/>
                </a:solidFill>
              </a:rPr>
              <a:t>1</a:t>
            </a:r>
            <a:r>
              <a:rPr lang="zh-CN" altLang="en-US" sz="3200" b="1" dirty="0">
                <a:solidFill>
                  <a:srgbClr val="002060"/>
                </a:solidFill>
              </a:rPr>
              <a:t>个按钮按第</a:t>
            </a:r>
            <a:r>
              <a:rPr lang="en-US" altLang="zh-CN" sz="3200" b="1" dirty="0">
                <a:solidFill>
                  <a:srgbClr val="002060"/>
                </a:solidFill>
              </a:rPr>
              <a:t>3</a:t>
            </a:r>
            <a:r>
              <a:rPr lang="zh-CN" altLang="en-US" sz="3200" b="1" dirty="0">
                <a:solidFill>
                  <a:srgbClr val="002060"/>
                </a:solidFill>
              </a:rPr>
              <a:t>个按钮，第三次隔</a:t>
            </a:r>
            <a:r>
              <a:rPr lang="en-US" altLang="zh-CN" sz="3200" b="1" dirty="0">
                <a:solidFill>
                  <a:srgbClr val="002060"/>
                </a:solidFill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</a:rPr>
              <a:t>个按钮按第</a:t>
            </a:r>
            <a:r>
              <a:rPr lang="en-US" altLang="zh-CN" sz="3200" b="1" dirty="0">
                <a:solidFill>
                  <a:srgbClr val="002060"/>
                </a:solidFill>
              </a:rPr>
              <a:t>6</a:t>
            </a:r>
            <a:r>
              <a:rPr lang="zh-CN" altLang="en-US" sz="3200" b="1" dirty="0">
                <a:solidFill>
                  <a:srgbClr val="002060"/>
                </a:solidFill>
              </a:rPr>
              <a:t>个按钮，第四次隔</a:t>
            </a:r>
            <a:r>
              <a:rPr lang="en-US" altLang="zh-CN" sz="3200" b="1" dirty="0">
                <a:solidFill>
                  <a:srgbClr val="002060"/>
                </a:solidFill>
              </a:rPr>
              <a:t>3</a:t>
            </a:r>
            <a:r>
              <a:rPr lang="zh-CN" altLang="en-US" sz="3200" b="1" dirty="0">
                <a:solidFill>
                  <a:srgbClr val="002060"/>
                </a:solidFill>
              </a:rPr>
              <a:t>个按钮按</a:t>
            </a:r>
            <a:r>
              <a:rPr lang="en-US" altLang="zh-CN" sz="3200" b="1" dirty="0">
                <a:solidFill>
                  <a:srgbClr val="002060"/>
                </a:solidFill>
              </a:rPr>
              <a:t>……</a:t>
            </a:r>
            <a:r>
              <a:rPr lang="zh-CN" altLang="en-US" sz="3200" b="1" dirty="0">
                <a:solidFill>
                  <a:srgbClr val="002060"/>
                </a:solidFill>
              </a:rPr>
              <a:t>，依此类推按</a:t>
            </a:r>
            <a:r>
              <a:rPr lang="en-US" altLang="zh-CN" sz="3200" b="1" dirty="0">
                <a:solidFill>
                  <a:srgbClr val="002060"/>
                </a:solidFill>
              </a:rPr>
              <a:t>1000</a:t>
            </a:r>
            <a:r>
              <a:rPr lang="zh-CN" altLang="en-US" sz="3200" b="1" dirty="0">
                <a:solidFill>
                  <a:srgbClr val="002060"/>
                </a:solidFill>
              </a:rPr>
              <a:t>次（按钮是可以反复按的）后，未按的按钮位置即为破解神秘图案的关键。试求出最后一次未按的按钮都有哪几个？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76" y="5677605"/>
            <a:ext cx="5144482" cy="44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例题描述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  <a:r>
              <a:rPr lang="zh-CN" altLang="en-US" sz="3200" b="1" dirty="0">
                <a:solidFill>
                  <a:srgbClr val="002060"/>
                </a:solidFill>
              </a:rPr>
              <a:t>求分数精确值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越是高阶的魔法，对数字的精确度要求就越高，现使用数组精确计算</a:t>
            </a:r>
            <a:r>
              <a:rPr lang="en-US" altLang="zh-CN" sz="3200" b="1" dirty="0">
                <a:solidFill>
                  <a:srgbClr val="002060"/>
                </a:solidFill>
              </a:rPr>
              <a:t>M/N(0&lt;M&lt;N≤100)</a:t>
            </a:r>
            <a:r>
              <a:rPr lang="zh-CN" altLang="en-US" sz="3200" b="1" dirty="0">
                <a:solidFill>
                  <a:srgbClr val="002060"/>
                </a:solidFill>
              </a:rPr>
              <a:t>的值。如果</a:t>
            </a:r>
            <a:r>
              <a:rPr lang="en-US" altLang="zh-CN" sz="3200" b="1" dirty="0">
                <a:solidFill>
                  <a:srgbClr val="002060"/>
                </a:solidFill>
              </a:rPr>
              <a:t>M/N</a:t>
            </a:r>
            <a:r>
              <a:rPr lang="zh-CN" altLang="en-US" sz="3200" b="1" dirty="0">
                <a:solidFill>
                  <a:srgbClr val="002060"/>
                </a:solidFill>
              </a:rPr>
              <a:t>是无限循环小数，则计算并输出它的第一循环节，同时要求输出循环节的起止位置</a:t>
            </a:r>
            <a:r>
              <a:rPr lang="en-US" altLang="zh-CN" sz="3200" b="1" dirty="0">
                <a:solidFill>
                  <a:srgbClr val="002060"/>
                </a:solidFill>
              </a:rPr>
              <a:t>(</a:t>
            </a:r>
            <a:r>
              <a:rPr lang="zh-CN" altLang="en-US" sz="3200" b="1" dirty="0">
                <a:solidFill>
                  <a:srgbClr val="002060"/>
                </a:solidFill>
              </a:rPr>
              <a:t>小数位的序号</a:t>
            </a:r>
            <a:r>
              <a:rPr lang="en-US" altLang="zh-CN" sz="3200" b="1" dirty="0">
                <a:solidFill>
                  <a:srgbClr val="002060"/>
                </a:solidFill>
              </a:rPr>
              <a:t>)</a:t>
            </a:r>
            <a:r>
              <a:rPr lang="zh-CN" altLang="en-US" sz="3200" b="1" dirty="0">
                <a:solidFill>
                  <a:srgbClr val="002060"/>
                </a:solidFill>
              </a:rPr>
              <a:t>。 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输入格式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输入两个整数，即分子和分母。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输出格式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输出结果，如果是循环小数，输出循环节起始位置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输入样例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77 78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输出样例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3200" b="1" dirty="0">
                <a:solidFill>
                  <a:srgbClr val="002060"/>
                </a:solidFill>
              </a:rPr>
              <a:t>0.9871794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是无限循环小数，从小数点后</a:t>
            </a:r>
            <a:r>
              <a:rPr lang="en-US" altLang="zh-CN" sz="3200" b="1" dirty="0">
                <a:solidFill>
                  <a:srgbClr val="002060"/>
                </a:solidFill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</a:rPr>
              <a:t>位到</a:t>
            </a:r>
            <a:r>
              <a:rPr lang="en-US" altLang="zh-CN" sz="3200" b="1" dirty="0">
                <a:solidFill>
                  <a:srgbClr val="002060"/>
                </a:solidFill>
              </a:rPr>
              <a:t>7</a:t>
            </a:r>
            <a:r>
              <a:rPr lang="zh-CN" altLang="en-US" sz="3200" b="1" dirty="0">
                <a:solidFill>
                  <a:srgbClr val="002060"/>
                </a:solidFill>
              </a:rPr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40228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80717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【</a:t>
            </a:r>
            <a:r>
              <a:rPr lang="zh-CN" altLang="en-US" sz="3200" b="1" dirty="0">
                <a:solidFill>
                  <a:srgbClr val="002060"/>
                </a:solidFill>
              </a:rPr>
              <a:t>例题描述</a:t>
            </a:r>
            <a:r>
              <a:rPr lang="en-US" altLang="zh-CN" sz="3200" b="1" dirty="0">
                <a:solidFill>
                  <a:srgbClr val="002060"/>
                </a:solidFill>
              </a:rPr>
              <a:t>】</a:t>
            </a:r>
            <a:r>
              <a:rPr lang="zh-CN" altLang="en-US" sz="3200" b="1" dirty="0">
                <a:solidFill>
                  <a:srgbClr val="002060"/>
                </a:solidFill>
              </a:rPr>
              <a:t>除式还原</a:t>
            </a:r>
            <a:r>
              <a:rPr lang="en-US" altLang="zh-CN" sz="3200" b="1" dirty="0">
                <a:solidFill>
                  <a:srgbClr val="002060"/>
                </a:solidFill>
              </a:rPr>
              <a:t>2</a:t>
            </a:r>
          </a:p>
          <a:p>
            <a:r>
              <a:rPr lang="zh-CN" altLang="en-US" sz="3200" b="1" dirty="0">
                <a:solidFill>
                  <a:srgbClr val="002060"/>
                </a:solidFill>
              </a:rPr>
              <a:t>魔法学院后山的神秘石碑上又幻化出一个除式如图</a:t>
            </a:r>
            <a:r>
              <a:rPr lang="en-US" altLang="zh-CN" sz="3200" b="1" dirty="0">
                <a:solidFill>
                  <a:srgbClr val="002060"/>
                </a:solidFill>
              </a:rPr>
              <a:t>4.5</a:t>
            </a:r>
            <a:r>
              <a:rPr lang="zh-CN" altLang="en-US" sz="3200" b="1" dirty="0">
                <a:solidFill>
                  <a:srgbClr val="002060"/>
                </a:solidFill>
              </a:rPr>
              <a:t>所示，算式中仅有一个数字</a:t>
            </a:r>
            <a:r>
              <a:rPr lang="en-US" altLang="zh-CN" sz="3200" b="1" dirty="0">
                <a:solidFill>
                  <a:srgbClr val="002060"/>
                </a:solidFill>
              </a:rPr>
              <a:t>7</a:t>
            </a:r>
            <a:r>
              <a:rPr lang="zh-CN" altLang="en-US" sz="3200" b="1" dirty="0">
                <a:solidFill>
                  <a:srgbClr val="002060"/>
                </a:solidFill>
              </a:rPr>
              <a:t>可见，其他打</a:t>
            </a:r>
            <a:r>
              <a:rPr lang="en-US" altLang="zh-CN" sz="3200" b="1" dirty="0">
                <a:solidFill>
                  <a:srgbClr val="002060"/>
                </a:solidFill>
              </a:rPr>
              <a:t>×</a:t>
            </a:r>
            <a:r>
              <a:rPr lang="zh-CN" altLang="en-US" sz="3200" b="1" dirty="0">
                <a:solidFill>
                  <a:srgbClr val="002060"/>
                </a:solidFill>
              </a:rPr>
              <a:t>的位置的数字全部被破坏了，请还原该除式。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5" y="3613175"/>
            <a:ext cx="6840760" cy="65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32" y="30778"/>
            <a:ext cx="552651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7583" y="4765303"/>
            <a:ext cx="812006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被除数</a:t>
            </a:r>
            <a:r>
              <a:rPr lang="zh-CN" altLang="en-US" sz="3200" dirty="0">
                <a:solidFill>
                  <a:srgbClr val="002060"/>
                </a:solidFill>
              </a:rPr>
              <a:t>：   </a:t>
            </a:r>
            <a:r>
              <a:rPr lang="en-US" altLang="zh-CN" sz="3200" dirty="0">
                <a:solidFill>
                  <a:srgbClr val="002060"/>
                </a:solidFill>
              </a:rPr>
              <a:t>1010≤a[0]≤1377  0≤a[1]≤9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   0≤a[2]≤9     0≤a[3]≤99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除数：    </a:t>
            </a:r>
            <a:r>
              <a:rPr lang="en-US" altLang="zh-CN" sz="3200" dirty="0">
                <a:solidFill>
                  <a:srgbClr val="002060"/>
                </a:solidFill>
              </a:rPr>
              <a:t>112≤b≤142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商：     </a:t>
            </a:r>
            <a:r>
              <a:rPr lang="en-US" altLang="zh-CN" sz="3200" dirty="0">
                <a:solidFill>
                  <a:srgbClr val="002060"/>
                </a:solidFill>
              </a:rPr>
              <a:t>8≤c[0]≤9     7≤c[1]≤8   8≤c[2]≤9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(2)</a:t>
            </a:r>
            <a:r>
              <a:rPr lang="zh-CN" altLang="en-US" sz="3200" dirty="0">
                <a:solidFill>
                  <a:srgbClr val="002060"/>
                </a:solidFill>
              </a:rPr>
              <a:t>的前两位： </a:t>
            </a:r>
            <a:r>
              <a:rPr lang="en-US" altLang="zh-CN" sz="3200" dirty="0">
                <a:solidFill>
                  <a:srgbClr val="002060"/>
                </a:solidFill>
              </a:rPr>
              <a:t>10≤d[0]≤99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(4)</a:t>
            </a:r>
            <a:r>
              <a:rPr lang="zh-CN" altLang="en-US" sz="3200" dirty="0">
                <a:solidFill>
                  <a:srgbClr val="002060"/>
                </a:solidFill>
              </a:rPr>
              <a:t>的前三位： </a:t>
            </a:r>
            <a:r>
              <a:rPr lang="en-US" altLang="zh-CN" sz="3200" dirty="0">
                <a:solidFill>
                  <a:srgbClr val="002060"/>
                </a:solidFill>
              </a:rPr>
              <a:t>100≤d[1]&lt;b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(6)</a:t>
            </a:r>
            <a:r>
              <a:rPr lang="zh-CN" altLang="en-US" sz="3200" dirty="0">
                <a:solidFill>
                  <a:srgbClr val="002060"/>
                </a:solidFill>
              </a:rPr>
              <a:t>的前两位： </a:t>
            </a:r>
            <a:r>
              <a:rPr lang="en-US" altLang="zh-CN" sz="3200" dirty="0">
                <a:solidFill>
                  <a:srgbClr val="002060"/>
                </a:solidFill>
              </a:rPr>
              <a:t>10≤d[2]≤99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(1)</a:t>
            </a:r>
            <a:r>
              <a:rPr lang="zh-CN" altLang="en-US" sz="3200" dirty="0">
                <a:solidFill>
                  <a:srgbClr val="002060"/>
                </a:solidFill>
              </a:rPr>
              <a:t>式部分积： </a:t>
            </a:r>
            <a:r>
              <a:rPr lang="en-US" altLang="zh-CN" sz="3200" dirty="0" err="1">
                <a:solidFill>
                  <a:srgbClr val="002060"/>
                </a:solidFill>
              </a:rPr>
              <a:t>b×c</a:t>
            </a:r>
            <a:r>
              <a:rPr lang="en-US" altLang="zh-CN" sz="3200" dirty="0">
                <a:solidFill>
                  <a:srgbClr val="002060"/>
                </a:solidFill>
              </a:rPr>
              <a:t>[0]&gt;1000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(5)</a:t>
            </a:r>
            <a:r>
              <a:rPr lang="zh-CN" altLang="en-US" sz="3200" dirty="0">
                <a:solidFill>
                  <a:srgbClr val="002060"/>
                </a:solidFill>
              </a:rPr>
              <a:t>式部分积： </a:t>
            </a:r>
            <a:r>
              <a:rPr lang="en-US" altLang="zh-CN" sz="3200" dirty="0">
                <a:solidFill>
                  <a:srgbClr val="002060"/>
                </a:solidFill>
              </a:rPr>
              <a:t>100&lt;</a:t>
            </a:r>
            <a:r>
              <a:rPr lang="en-US" altLang="zh-CN" sz="3200" dirty="0" err="1">
                <a:solidFill>
                  <a:srgbClr val="002060"/>
                </a:solidFill>
              </a:rPr>
              <a:t>b×c</a:t>
            </a:r>
            <a:r>
              <a:rPr lang="en-US" altLang="zh-CN" sz="3200" dirty="0">
                <a:solidFill>
                  <a:srgbClr val="002060"/>
                </a:solidFill>
              </a:rPr>
              <a:t>[1]&lt;1000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30778"/>
            <a:ext cx="62293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0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398" y="588839"/>
            <a:ext cx="77048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数组</a:t>
            </a:r>
            <a:r>
              <a:rPr lang="zh-CN" altLang="en-US" sz="2800" dirty="0" smtClean="0">
                <a:solidFill>
                  <a:srgbClr val="002060"/>
                </a:solidFill>
              </a:rPr>
              <a:t>是一群有序</a:t>
            </a:r>
            <a:r>
              <a:rPr lang="zh-CN" altLang="en-US" sz="2800" dirty="0">
                <a:solidFill>
                  <a:srgbClr val="002060"/>
                </a:solidFill>
              </a:rPr>
              <a:t>数据的集合。数组中的每一个元素都属于同一个数据类型。用一个统一的数组名和下标来唯一地确定数组中的元素。如下例：</a:t>
            </a: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a[10];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它表示数组名为</a:t>
            </a:r>
            <a:r>
              <a:rPr lang="en-US" altLang="zh-CN" sz="2800" dirty="0">
                <a:solidFill>
                  <a:srgbClr val="002060"/>
                </a:solidFill>
              </a:rPr>
              <a:t>a</a:t>
            </a:r>
            <a:r>
              <a:rPr lang="zh-CN" altLang="en-US" sz="2800" dirty="0">
                <a:solidFill>
                  <a:srgbClr val="002060"/>
                </a:solidFill>
              </a:rPr>
              <a:t>，此数组共有</a:t>
            </a:r>
            <a:r>
              <a:rPr lang="en-US" altLang="zh-CN" sz="2800" dirty="0">
                <a:solidFill>
                  <a:srgbClr val="002060"/>
                </a:solidFill>
              </a:rPr>
              <a:t>10</a:t>
            </a:r>
            <a:r>
              <a:rPr lang="zh-CN" altLang="en-US" sz="2800" dirty="0">
                <a:solidFill>
                  <a:srgbClr val="002060"/>
                </a:solidFill>
              </a:rPr>
              <a:t>个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zh-CN" altLang="en-US" sz="2800" dirty="0">
                <a:solidFill>
                  <a:srgbClr val="002060"/>
                </a:solidFill>
              </a:rPr>
              <a:t>型元素，它们分别为</a:t>
            </a:r>
            <a:r>
              <a:rPr lang="en-US" altLang="zh-CN" sz="2800" dirty="0">
                <a:solidFill>
                  <a:srgbClr val="002060"/>
                </a:solidFill>
              </a:rPr>
              <a:t>a[0]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a[1]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a[2]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…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a[9]</a:t>
            </a:r>
            <a:r>
              <a:rPr lang="zh-CN" altLang="en-US" sz="2800" dirty="0">
                <a:solidFill>
                  <a:srgbClr val="002060"/>
                </a:solidFill>
              </a:rPr>
              <a:t>，请注意，Ｃ</a:t>
            </a:r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语言中的数组的下标是由０开始的。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1" y="3901207"/>
            <a:ext cx="799022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83568" y="5917431"/>
            <a:ext cx="74141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在</a:t>
            </a:r>
            <a:r>
              <a:rPr lang="en-US" altLang="zh-CN" sz="3200" dirty="0">
                <a:solidFill>
                  <a:srgbClr val="002060"/>
                </a:solidFill>
              </a:rPr>
              <a:t>C</a:t>
            </a:r>
            <a:r>
              <a:rPr lang="zh-CN" altLang="en-US" sz="3200" dirty="0">
                <a:solidFill>
                  <a:srgbClr val="002060"/>
                </a:solidFill>
              </a:rPr>
              <a:t>语言中，不能对数组的长度即大小作动态定义，但在</a:t>
            </a:r>
            <a:r>
              <a:rPr lang="en-US" altLang="zh-CN" sz="3200" dirty="0">
                <a:solidFill>
                  <a:srgbClr val="002060"/>
                </a:solidFill>
              </a:rPr>
              <a:t>C++</a:t>
            </a:r>
            <a:r>
              <a:rPr lang="zh-CN" altLang="en-US" sz="3200" dirty="0">
                <a:solidFill>
                  <a:srgbClr val="002060"/>
                </a:solidFill>
              </a:rPr>
              <a:t>语言中是允许动态定义数组大小的。</a:t>
            </a:r>
            <a:r>
              <a:rPr lang="zh-CN" altLang="en-US" sz="3200">
                <a:solidFill>
                  <a:srgbClr val="002060"/>
                </a:solidFill>
              </a:rPr>
              <a:t>例如</a:t>
            </a:r>
            <a:r>
              <a:rPr lang="zh-CN" altLang="en-US" sz="3200" smtClean="0">
                <a:solidFill>
                  <a:srgbClr val="002060"/>
                </a:solidFill>
              </a:rPr>
              <a:t>： </a:t>
            </a:r>
            <a:endParaRPr lang="zh-CN" altLang="en-US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n;</a:t>
            </a: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&gt;&gt;n;</a:t>
            </a: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a[n];</a:t>
            </a:r>
          </a:p>
        </p:txBody>
      </p:sp>
    </p:spTree>
    <p:extLst>
      <p:ext uri="{BB962C8B-B14F-4D97-AF65-F5344CB8AC3E}">
        <p14:creationId xmlns:p14="http://schemas.microsoft.com/office/powerpoint/2010/main" val="134666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893208"/>
            <a:ext cx="7465138" cy="21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9" y="3685183"/>
            <a:ext cx="7228868" cy="275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3" y="7357591"/>
            <a:ext cx="784508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804863"/>
            <a:ext cx="77208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【</a:t>
            </a:r>
            <a:r>
              <a:rPr lang="zh-CN" altLang="en-US" sz="3200" dirty="0">
                <a:solidFill>
                  <a:srgbClr val="002060"/>
                </a:solidFill>
              </a:rPr>
              <a:t>例题描述</a:t>
            </a:r>
            <a:r>
              <a:rPr lang="en-US" altLang="zh-CN" sz="3200" dirty="0">
                <a:solidFill>
                  <a:srgbClr val="002060"/>
                </a:solidFill>
              </a:rPr>
              <a:t>】</a:t>
            </a:r>
            <a:r>
              <a:rPr lang="zh-CN" altLang="en-US" sz="3200" dirty="0">
                <a:solidFill>
                  <a:srgbClr val="002060"/>
                </a:solidFill>
              </a:rPr>
              <a:t>行列互换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如图</a:t>
            </a:r>
            <a:r>
              <a:rPr lang="en-US" altLang="zh-CN" sz="3200" dirty="0">
                <a:solidFill>
                  <a:srgbClr val="002060"/>
                </a:solidFill>
              </a:rPr>
              <a:t>4.10</a:t>
            </a:r>
            <a:r>
              <a:rPr lang="zh-CN" altLang="en-US" sz="3200" dirty="0">
                <a:solidFill>
                  <a:srgbClr val="002060"/>
                </a:solidFill>
              </a:rPr>
              <a:t>所示，魔法学院的学员在魔法阵形训练时有一个训练项目叫行列互换，即所有学员先站成一个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m</a:t>
            </a:r>
            <a:r>
              <a:rPr lang="zh-CN" altLang="en-US" sz="3200" dirty="0">
                <a:solidFill>
                  <a:srgbClr val="002060"/>
                </a:solidFill>
              </a:rPr>
              <a:t>列的矩形，行列互换时，原先第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行第</a:t>
            </a:r>
            <a:r>
              <a:rPr lang="en-US" altLang="zh-CN" sz="3200" dirty="0">
                <a:solidFill>
                  <a:srgbClr val="002060"/>
                </a:solidFill>
              </a:rPr>
              <a:t>m</a:t>
            </a:r>
            <a:r>
              <a:rPr lang="zh-CN" altLang="en-US" sz="3200" dirty="0">
                <a:solidFill>
                  <a:srgbClr val="002060"/>
                </a:solidFill>
              </a:rPr>
              <a:t>列的学员就会站到第</a:t>
            </a:r>
            <a:r>
              <a:rPr lang="en-US" altLang="zh-CN" sz="3200" dirty="0">
                <a:solidFill>
                  <a:srgbClr val="002060"/>
                </a:solidFill>
              </a:rPr>
              <a:t>m</a:t>
            </a:r>
            <a:r>
              <a:rPr lang="zh-CN" altLang="en-US" sz="3200" dirty="0">
                <a:solidFill>
                  <a:srgbClr val="002060"/>
                </a:solidFill>
              </a:rPr>
              <a:t>行第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列的位置上。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试用二维数组编程模拟矩形的行列互换。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9" y="5197351"/>
            <a:ext cx="606998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1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804863"/>
            <a:ext cx="77208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【</a:t>
            </a:r>
            <a:r>
              <a:rPr lang="zh-CN" altLang="en-US" sz="3200" dirty="0">
                <a:solidFill>
                  <a:srgbClr val="002060"/>
                </a:solidFill>
              </a:rPr>
              <a:t>题目描述</a:t>
            </a:r>
            <a:r>
              <a:rPr lang="en-US" altLang="zh-CN" sz="3200" dirty="0">
                <a:solidFill>
                  <a:srgbClr val="002060"/>
                </a:solidFill>
              </a:rPr>
              <a:t>】</a:t>
            </a:r>
            <a:r>
              <a:rPr lang="zh-CN" altLang="en-US" sz="3200" dirty="0">
                <a:solidFill>
                  <a:srgbClr val="002060"/>
                </a:solidFill>
              </a:rPr>
              <a:t>最强魔法师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每一次魔法矩阵施魔法时，总是由矩阵中魔法力最强的魔法师率先发起，现有一个</a:t>
            </a:r>
            <a:r>
              <a:rPr lang="en-US" altLang="zh-CN" sz="3200" dirty="0">
                <a:solidFill>
                  <a:srgbClr val="002060"/>
                </a:solidFill>
              </a:rPr>
              <a:t>3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4</a:t>
            </a:r>
            <a:r>
              <a:rPr lang="zh-CN" altLang="en-US" sz="3200" dirty="0">
                <a:solidFill>
                  <a:srgbClr val="002060"/>
                </a:solidFill>
              </a:rPr>
              <a:t>列的矩阵，要求编程序找出其中魔法力最强的学员及所在的行号和列号。</a:t>
            </a:r>
          </a:p>
        </p:txBody>
      </p:sp>
    </p:spTree>
    <p:extLst>
      <p:ext uri="{BB962C8B-B14F-4D97-AF65-F5344CB8AC3E}">
        <p14:creationId xmlns:p14="http://schemas.microsoft.com/office/powerpoint/2010/main" val="32900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804863"/>
            <a:ext cx="77208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【</a:t>
            </a:r>
            <a:r>
              <a:rPr lang="zh-CN" altLang="en-US" sz="3200" dirty="0">
                <a:solidFill>
                  <a:srgbClr val="002060"/>
                </a:solidFill>
              </a:rPr>
              <a:t>例题描述</a:t>
            </a:r>
            <a:r>
              <a:rPr lang="en-US" altLang="zh-CN" sz="3200" dirty="0">
                <a:solidFill>
                  <a:srgbClr val="002060"/>
                </a:solidFill>
              </a:rPr>
              <a:t>】</a:t>
            </a:r>
            <a:r>
              <a:rPr lang="zh-CN" altLang="en-US" sz="3200" dirty="0">
                <a:solidFill>
                  <a:srgbClr val="002060"/>
                </a:solidFill>
              </a:rPr>
              <a:t>杨辉三角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魔法世界保存有许多上古时代的建筑奇迹，例如图</a:t>
            </a:r>
            <a:r>
              <a:rPr lang="en-US" altLang="zh-CN" sz="3200" dirty="0">
                <a:solidFill>
                  <a:srgbClr val="002060"/>
                </a:solidFill>
              </a:rPr>
              <a:t>4.11</a:t>
            </a:r>
            <a:r>
              <a:rPr lang="zh-CN" altLang="en-US" sz="3200" dirty="0">
                <a:solidFill>
                  <a:srgbClr val="002060"/>
                </a:solidFill>
              </a:rPr>
              <a:t>所示的金字塔上刻着早在古代南宋数学家杨辉所著的</a:t>
            </a:r>
            <a:r>
              <a:rPr lang="en-US" altLang="zh-CN" sz="3200" dirty="0">
                <a:solidFill>
                  <a:srgbClr val="002060"/>
                </a:solidFill>
              </a:rPr>
              <a:t>《</a:t>
            </a:r>
            <a:r>
              <a:rPr lang="zh-CN" altLang="en-US" sz="3200" dirty="0">
                <a:solidFill>
                  <a:srgbClr val="002060"/>
                </a:solidFill>
              </a:rPr>
              <a:t>详解九章算法</a:t>
            </a:r>
            <a:r>
              <a:rPr lang="en-US" altLang="zh-CN" sz="3200" dirty="0">
                <a:solidFill>
                  <a:srgbClr val="002060"/>
                </a:solidFill>
              </a:rPr>
              <a:t>》</a:t>
            </a:r>
            <a:r>
              <a:rPr lang="zh-CN" altLang="en-US" sz="3200" dirty="0">
                <a:solidFill>
                  <a:srgbClr val="002060"/>
                </a:solidFill>
              </a:rPr>
              <a:t>一书中就已出现，后人称之为杨辉三角的一组数字，可以看出，杨辉三角是二项式系数在三角形中的一种几何排列。你可以找出其排列规律并编程打印出</a:t>
            </a:r>
            <a:r>
              <a:rPr lang="en-US" altLang="zh-CN" sz="3200" dirty="0">
                <a:solidFill>
                  <a:srgbClr val="002060"/>
                </a:solidFill>
              </a:rPr>
              <a:t>10</a:t>
            </a:r>
            <a:r>
              <a:rPr lang="zh-CN" altLang="en-US" sz="3200" dirty="0">
                <a:solidFill>
                  <a:srgbClr val="002060"/>
                </a:solidFill>
              </a:rPr>
              <a:t>行吗？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5" y="5341367"/>
            <a:ext cx="613736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4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516831"/>
            <a:ext cx="772083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【</a:t>
            </a:r>
            <a:r>
              <a:rPr lang="zh-CN" altLang="en-US" sz="3200" dirty="0">
                <a:solidFill>
                  <a:srgbClr val="002060"/>
                </a:solidFill>
              </a:rPr>
              <a:t>例题描述</a:t>
            </a:r>
            <a:r>
              <a:rPr lang="en-US" altLang="zh-CN" sz="3200" dirty="0">
                <a:solidFill>
                  <a:srgbClr val="002060"/>
                </a:solidFill>
              </a:rPr>
              <a:t>】</a:t>
            </a:r>
            <a:r>
              <a:rPr lang="zh-CN" altLang="en-US" sz="3200" dirty="0">
                <a:solidFill>
                  <a:srgbClr val="002060"/>
                </a:solidFill>
              </a:rPr>
              <a:t>神奇矩阵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上古时代除了金字塔外，还有同时代建成的巨石阵，其中一个巨石阵由九块巨石形成一个三行三列的矩形，研究表明，若根据巨石的重量从小到大按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到</a:t>
            </a:r>
            <a:r>
              <a:rPr lang="en-US" altLang="zh-CN" sz="3200" dirty="0">
                <a:solidFill>
                  <a:srgbClr val="002060"/>
                </a:solidFill>
              </a:rPr>
              <a:t>9</a:t>
            </a:r>
            <a:r>
              <a:rPr lang="zh-CN" altLang="en-US" sz="3200" dirty="0">
                <a:solidFill>
                  <a:srgbClr val="002060"/>
                </a:solidFill>
              </a:rPr>
              <a:t>的数字编号，这个巨石矩阵恰巧形成了一个神奇矩阵，所谓神奇矩阵即将</a:t>
            </a:r>
            <a:r>
              <a:rPr lang="en-US" altLang="zh-CN" sz="3200" dirty="0">
                <a:solidFill>
                  <a:srgbClr val="002060"/>
                </a:solidFill>
              </a:rPr>
              <a:t>1~9</a:t>
            </a:r>
            <a:r>
              <a:rPr lang="zh-CN" altLang="en-US" sz="3200" dirty="0">
                <a:solidFill>
                  <a:srgbClr val="002060"/>
                </a:solidFill>
              </a:rPr>
              <a:t>这九个数字排成三行三列，如图</a:t>
            </a:r>
            <a:r>
              <a:rPr lang="en-US" altLang="zh-CN" sz="3200" dirty="0">
                <a:solidFill>
                  <a:srgbClr val="002060"/>
                </a:solidFill>
              </a:rPr>
              <a:t>4.12</a:t>
            </a:r>
            <a:r>
              <a:rPr lang="zh-CN" altLang="en-US" sz="3200" dirty="0">
                <a:solidFill>
                  <a:srgbClr val="002060"/>
                </a:solidFill>
              </a:rPr>
              <a:t>所示，使其行列、对角线上三数之和均相同。这种排列方式在魔法释放中会产生神奇的作用，试编程输出所有神奇矩阵的排列方式。</a:t>
            </a:r>
          </a:p>
        </p:txBody>
      </p:sp>
      <p:pic>
        <p:nvPicPr>
          <p:cNvPr id="9218" name="图片 5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49" y="6277471"/>
            <a:ext cx="4896544" cy="350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516831"/>
            <a:ext cx="77208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其实根据奇偶性质，满足条件的只有以下一种情况，如图</a:t>
            </a:r>
            <a:r>
              <a:rPr lang="en-US" altLang="zh-CN" sz="3200" dirty="0">
                <a:solidFill>
                  <a:srgbClr val="002060"/>
                </a:solidFill>
              </a:rPr>
              <a:t>4.13</a:t>
            </a:r>
            <a:r>
              <a:rPr lang="zh-CN" altLang="en-US" sz="3200" dirty="0">
                <a:solidFill>
                  <a:srgbClr val="002060"/>
                </a:solidFill>
              </a:rPr>
              <a:t>所示。</a:t>
            </a:r>
          </a:p>
        </p:txBody>
      </p:sp>
      <p:pic>
        <p:nvPicPr>
          <p:cNvPr id="10242" name="图片 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07" y="1740967"/>
            <a:ext cx="3096344" cy="277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71" y="4693295"/>
            <a:ext cx="4284476" cy="276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1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71" y="7789638"/>
            <a:ext cx="4284476" cy="289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1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516831"/>
            <a:ext cx="772083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【</a:t>
            </a:r>
            <a:r>
              <a:rPr lang="zh-CN" altLang="en-US" sz="3200" dirty="0">
                <a:solidFill>
                  <a:srgbClr val="002060"/>
                </a:solidFill>
              </a:rPr>
              <a:t>上机实践</a:t>
            </a:r>
            <a:r>
              <a:rPr lang="en-US" altLang="zh-CN" sz="3200" dirty="0">
                <a:solidFill>
                  <a:srgbClr val="002060"/>
                </a:solidFill>
              </a:rPr>
              <a:t>】</a:t>
            </a:r>
            <a:r>
              <a:rPr lang="zh-CN" altLang="en-US" sz="3200" dirty="0">
                <a:solidFill>
                  <a:srgbClr val="002060"/>
                </a:solidFill>
              </a:rPr>
              <a:t>蛇形矩阵（</a:t>
            </a:r>
            <a:r>
              <a:rPr lang="en-US" altLang="zh-CN" sz="3200" dirty="0">
                <a:solidFill>
                  <a:srgbClr val="002060"/>
                </a:solidFill>
              </a:rPr>
              <a:t>snake.cpp/c/pas</a:t>
            </a:r>
            <a:r>
              <a:rPr lang="zh-CN" altLang="en-US" sz="3200" dirty="0">
                <a:solidFill>
                  <a:srgbClr val="002060"/>
                </a:solidFill>
              </a:rPr>
              <a:t>）</a:t>
            </a:r>
            <a:r>
              <a:rPr lang="en-US" altLang="zh-CN" sz="3200" dirty="0" err="1">
                <a:solidFill>
                  <a:srgbClr val="002060"/>
                </a:solidFill>
              </a:rPr>
              <a:t>wikioi</a:t>
            </a:r>
            <a:r>
              <a:rPr lang="en-US" altLang="zh-CN" sz="3200" dirty="0">
                <a:solidFill>
                  <a:srgbClr val="002060"/>
                </a:solidFill>
              </a:rPr>
              <a:t> 1160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蛇形矩阵是一种防御性极强的魔法阵，其关键是将魔法力最弱的学员放在魔法阵的最里面，用数学方法来表示，即为取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列数字矩阵（其中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为不超过</a:t>
            </a:r>
            <a:r>
              <a:rPr lang="en-US" altLang="zh-CN" sz="3200" dirty="0">
                <a:solidFill>
                  <a:srgbClr val="002060"/>
                </a:solidFill>
              </a:rPr>
              <a:t>100</a:t>
            </a:r>
            <a:r>
              <a:rPr lang="zh-CN" altLang="en-US" sz="3200" dirty="0">
                <a:solidFill>
                  <a:srgbClr val="002060"/>
                </a:solidFill>
              </a:rPr>
              <a:t>的奇数），在矩阵中心从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开始以逆时针方向绕行，逐圈扩大，直到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列填满数字，图</a:t>
            </a:r>
            <a:r>
              <a:rPr lang="en-US" altLang="zh-CN" sz="3200" dirty="0">
                <a:solidFill>
                  <a:srgbClr val="002060"/>
                </a:solidFill>
              </a:rPr>
              <a:t>4.16</a:t>
            </a:r>
            <a:r>
              <a:rPr lang="zh-CN" altLang="en-US" sz="3200" dirty="0">
                <a:solidFill>
                  <a:srgbClr val="002060"/>
                </a:solidFill>
              </a:rPr>
              <a:t>所示的即为</a:t>
            </a:r>
            <a:r>
              <a:rPr lang="en-US" altLang="zh-CN" sz="3200" dirty="0">
                <a:solidFill>
                  <a:srgbClr val="002060"/>
                </a:solidFill>
              </a:rPr>
              <a:t>3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3</a:t>
            </a:r>
            <a:r>
              <a:rPr lang="zh-CN" altLang="en-US" sz="3200" dirty="0">
                <a:solidFill>
                  <a:srgbClr val="002060"/>
                </a:solidFill>
              </a:rPr>
              <a:t>列的蛇形矩阵，请输出该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行</a:t>
            </a:r>
            <a:r>
              <a:rPr lang="en-US" altLang="zh-CN" sz="3200" dirty="0">
                <a:solidFill>
                  <a:srgbClr val="002060"/>
                </a:solidFill>
              </a:rPr>
              <a:t>n</a:t>
            </a:r>
            <a:r>
              <a:rPr lang="zh-CN" altLang="en-US" sz="3200" dirty="0">
                <a:solidFill>
                  <a:srgbClr val="002060"/>
                </a:solidFill>
              </a:rPr>
              <a:t>列正方形矩阵以及矩阵的对角线数字之和。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99" y="6277470"/>
            <a:ext cx="4104456" cy="368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9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字符数组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516831"/>
            <a:ext cx="77208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用来存放字符数据的数组是字符数组。字符数组中的一个元素存放一个字符。如：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char c[5];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c[0]=’</a:t>
            </a:r>
            <a:r>
              <a:rPr lang="en-US" altLang="zh-CN" sz="3200" dirty="0" err="1">
                <a:solidFill>
                  <a:srgbClr val="002060"/>
                </a:solidFill>
              </a:rPr>
              <a:t>H’;c</a:t>
            </a:r>
            <a:r>
              <a:rPr lang="en-US" altLang="zh-CN" sz="3200" dirty="0">
                <a:solidFill>
                  <a:srgbClr val="002060"/>
                </a:solidFill>
              </a:rPr>
              <a:t>[1]=’</a:t>
            </a:r>
            <a:r>
              <a:rPr lang="en-US" altLang="zh-CN" sz="3200" dirty="0" err="1">
                <a:solidFill>
                  <a:srgbClr val="002060"/>
                </a:solidFill>
              </a:rPr>
              <a:t>E’;c</a:t>
            </a:r>
            <a:r>
              <a:rPr lang="en-US" altLang="zh-CN" sz="3200" dirty="0">
                <a:solidFill>
                  <a:srgbClr val="002060"/>
                </a:solidFill>
              </a:rPr>
              <a:t>[2]=’</a:t>
            </a:r>
            <a:r>
              <a:rPr lang="en-US" altLang="zh-CN" sz="3200" dirty="0" err="1">
                <a:solidFill>
                  <a:srgbClr val="002060"/>
                </a:solidFill>
              </a:rPr>
              <a:t>L’;c</a:t>
            </a:r>
            <a:r>
              <a:rPr lang="en-US" altLang="zh-CN" sz="3200" dirty="0">
                <a:solidFill>
                  <a:srgbClr val="002060"/>
                </a:solidFill>
              </a:rPr>
              <a:t>[3]=’</a:t>
            </a:r>
            <a:r>
              <a:rPr lang="en-US" altLang="zh-CN" sz="3200" dirty="0" err="1">
                <a:solidFill>
                  <a:srgbClr val="002060"/>
                </a:solidFill>
              </a:rPr>
              <a:t>L’;c</a:t>
            </a:r>
            <a:r>
              <a:rPr lang="en-US" altLang="zh-CN" sz="3200" dirty="0">
                <a:solidFill>
                  <a:srgbClr val="002060"/>
                </a:solidFill>
              </a:rPr>
              <a:t>[4]=’O’;</a:t>
            </a:r>
            <a:r>
              <a:rPr lang="zh-CN" altLang="en-US" sz="3200" dirty="0">
                <a:solidFill>
                  <a:srgbClr val="002060"/>
                </a:solidFill>
              </a:rPr>
              <a:t>其保存形式如图</a:t>
            </a:r>
            <a:r>
              <a:rPr lang="en-US" altLang="zh-CN" sz="3200" dirty="0">
                <a:solidFill>
                  <a:srgbClr val="002060"/>
                </a:solidFill>
              </a:rPr>
              <a:t>4.17</a:t>
            </a:r>
            <a:r>
              <a:rPr lang="zh-CN" altLang="en-US" sz="3200" dirty="0">
                <a:solidFill>
                  <a:srgbClr val="002060"/>
                </a:solidFill>
              </a:rPr>
              <a:t>所示。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" y="3685183"/>
            <a:ext cx="727280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3458" y="6349479"/>
            <a:ext cx="7704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字符数组的初始化方式如下：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char c[5]={‘H’,’E’,’L’,’L’,’O’};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如果提供的初值个数与预定的数组长度相同，在定义时可以省略数组长度，系统会自动根据初值个数确定数组长度。如：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char c[ ]={‘H’,’E’,’L’,’L’,’O’};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也可以定义和初始化一个二维字符数组，如：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char a[3][3]={{‘</a:t>
            </a:r>
            <a:r>
              <a:rPr lang="en-US" altLang="zh-CN" sz="2800" dirty="0" err="1">
                <a:solidFill>
                  <a:srgbClr val="002060"/>
                </a:solidFill>
              </a:rPr>
              <a:t>a’,’b’,’c</a:t>
            </a:r>
            <a:r>
              <a:rPr lang="en-US" altLang="zh-CN" sz="2800" dirty="0">
                <a:solidFill>
                  <a:srgbClr val="002060"/>
                </a:solidFill>
              </a:rPr>
              <a:t>’},{‘1’,’2’,’3’},{‘*’,’’,’’}};</a:t>
            </a:r>
          </a:p>
        </p:txBody>
      </p:sp>
    </p:spTree>
    <p:extLst>
      <p:ext uri="{BB962C8B-B14F-4D97-AF65-F5344CB8AC3E}">
        <p14:creationId xmlns:p14="http://schemas.microsoft.com/office/powerpoint/2010/main" val="38133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动态数组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15" y="516831"/>
            <a:ext cx="7720834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开辟动态数组</a:t>
            </a:r>
            <a:r>
              <a:rPr lang="en-US" altLang="zh-CN" sz="3200" dirty="0">
                <a:solidFill>
                  <a:srgbClr val="002060"/>
                </a:solidFill>
              </a:rPr>
              <a:t>2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</a:t>
            </a:r>
            <a:r>
              <a:rPr lang="en-US" altLang="zh-CN" sz="3200" dirty="0" err="1">
                <a:solidFill>
                  <a:srgbClr val="002060"/>
                </a:solidFill>
              </a:rPr>
              <a:t>iostream</a:t>
            </a:r>
            <a:r>
              <a:rPr lang="en-US" altLang="zh-CN" sz="32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*</a:t>
            </a:r>
            <a:r>
              <a:rPr lang="en-US" altLang="zh-CN" sz="3200" dirty="0" err="1">
                <a:solidFill>
                  <a:srgbClr val="002060"/>
                </a:solidFill>
              </a:rPr>
              <a:t>a,n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&gt;&gt;n;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a=new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[n];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i=0;i&lt;</a:t>
            </a:r>
            <a:r>
              <a:rPr lang="en-US" altLang="zh-CN" sz="3200" dirty="0" err="1">
                <a:solidFill>
                  <a:srgbClr val="002060"/>
                </a:solidFill>
              </a:rPr>
              <a:t>n;i</a:t>
            </a:r>
            <a:r>
              <a:rPr lang="en-US" altLang="zh-CN" sz="3200" dirty="0">
                <a:solidFill>
                  <a:srgbClr val="002060"/>
                </a:solidFill>
              </a:rPr>
              <a:t>++)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&gt;&gt;a[i];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i=0;i&lt;</a:t>
            </a:r>
            <a:r>
              <a:rPr lang="en-US" altLang="zh-CN" sz="3200" dirty="0" err="1">
                <a:solidFill>
                  <a:srgbClr val="002060"/>
                </a:solidFill>
              </a:rPr>
              <a:t>n;i</a:t>
            </a:r>
            <a:r>
              <a:rPr lang="en-US" altLang="zh-CN" sz="3200" dirty="0">
                <a:solidFill>
                  <a:srgbClr val="002060"/>
                </a:solidFill>
              </a:rPr>
              <a:t>++)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&lt;&lt;a[i]&lt;&lt;' ';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    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88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398" y="588839"/>
            <a:ext cx="7704856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全局数组与局部数组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a[10];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fun()//</a:t>
            </a:r>
            <a:r>
              <a:rPr lang="zh-CN" altLang="en-US" sz="2800" dirty="0">
                <a:solidFill>
                  <a:srgbClr val="002060"/>
                </a:solidFill>
              </a:rPr>
              <a:t>另一个函数体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a[0]=0;//a[]</a:t>
            </a:r>
            <a:r>
              <a:rPr lang="zh-CN" altLang="en-US" sz="2800" dirty="0">
                <a:solidFill>
                  <a:srgbClr val="002060"/>
                </a:solidFill>
              </a:rPr>
              <a:t>为全局数组，可以被调用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//b[0]=0; </a:t>
            </a:r>
            <a:r>
              <a:rPr lang="zh-CN" altLang="en-US" sz="2800" dirty="0">
                <a:solidFill>
                  <a:srgbClr val="002060"/>
                </a:solidFill>
              </a:rPr>
              <a:t>错误的调用，因为</a:t>
            </a:r>
            <a:r>
              <a:rPr lang="en-US" altLang="zh-CN" sz="2800" dirty="0">
                <a:solidFill>
                  <a:srgbClr val="002060"/>
                </a:solidFill>
              </a:rPr>
              <a:t>b[]</a:t>
            </a:r>
            <a:r>
              <a:rPr lang="zh-CN" altLang="en-US" sz="2800" dirty="0">
                <a:solidFill>
                  <a:srgbClr val="002060"/>
                </a:solidFill>
              </a:rPr>
              <a:t>为局部数组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i,b</a:t>
            </a:r>
            <a:r>
              <a:rPr lang="en-US" altLang="zh-CN" sz="2800" dirty="0">
                <a:solidFill>
                  <a:srgbClr val="002060"/>
                </a:solidFill>
              </a:rPr>
              <a:t>[10];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for(i=0;i&lt;=9;i++)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&lt;&lt;a[i]&lt;&lt;' ';//</a:t>
            </a:r>
            <a:r>
              <a:rPr lang="zh-CN" altLang="en-US" sz="2800" dirty="0">
                <a:solidFill>
                  <a:srgbClr val="002060"/>
                </a:solidFill>
              </a:rPr>
              <a:t>输出的值均为</a:t>
            </a:r>
            <a:r>
              <a:rPr lang="en-US" altLang="zh-CN" sz="2800" dirty="0">
                <a:solidFill>
                  <a:srgbClr val="002060"/>
                </a:solidFill>
              </a:rPr>
              <a:t>0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for(i=0;i&lt;=9;i++)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&lt;&lt;b[i]&lt;&lt;' ';//</a:t>
            </a:r>
            <a:r>
              <a:rPr lang="zh-CN" altLang="en-US" sz="2800" dirty="0">
                <a:solidFill>
                  <a:srgbClr val="002060"/>
                </a:solidFill>
              </a:rPr>
              <a:t>输出的值未知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04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398" y="588839"/>
            <a:ext cx="770485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逆序输出数组元素值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i,a</a:t>
            </a:r>
            <a:r>
              <a:rPr lang="en-US" altLang="zh-CN" sz="2800" dirty="0">
                <a:solidFill>
                  <a:srgbClr val="002060"/>
                </a:solidFill>
              </a:rPr>
              <a:t>[10];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for(i=0;i&lt;=9;i++)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a[i]=i;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for(i=9;i&gt;=0;i--)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&lt;&lt;a[i]&lt;&lt;' ';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5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398" y="588839"/>
            <a:ext cx="770485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逆序输出数组元素值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i,a</a:t>
            </a:r>
            <a:r>
              <a:rPr lang="en-US" altLang="zh-CN" sz="2800" dirty="0">
                <a:solidFill>
                  <a:srgbClr val="002060"/>
                </a:solidFill>
              </a:rPr>
              <a:t>[10];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for(i=0;i&lt;=9;i++)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a[i]=i;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for(i=9;i&gt;=0;i--)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&lt;&lt;a[i]&lt;&lt;' ';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24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398" y="588839"/>
            <a:ext cx="7704856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用数组来处理求</a:t>
            </a:r>
            <a:r>
              <a:rPr lang="en-US" altLang="zh-CN" sz="2800" dirty="0">
                <a:solidFill>
                  <a:srgbClr val="002060"/>
                </a:solidFill>
              </a:rPr>
              <a:t>Fibonacci</a:t>
            </a:r>
            <a:r>
              <a:rPr lang="zh-CN" altLang="en-US" sz="2800" dirty="0">
                <a:solidFill>
                  <a:srgbClr val="002060"/>
                </a:solidFill>
              </a:rPr>
              <a:t>数列问题。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i;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f[20]={1,1}; //a[0]=1,a[1]=1,</a:t>
            </a:r>
            <a:r>
              <a:rPr lang="zh-CN" altLang="en-US" sz="2800" dirty="0">
                <a:solidFill>
                  <a:srgbClr val="002060"/>
                </a:solidFill>
              </a:rPr>
              <a:t>其余</a:t>
            </a:r>
            <a:r>
              <a:rPr lang="en-US" altLang="zh-CN" sz="2800" dirty="0">
                <a:solidFill>
                  <a:srgbClr val="002060"/>
                </a:solidFill>
              </a:rPr>
              <a:t>18</a:t>
            </a:r>
            <a:r>
              <a:rPr lang="zh-CN" altLang="en-US" sz="2800" dirty="0">
                <a:solidFill>
                  <a:srgbClr val="002060"/>
                </a:solidFill>
              </a:rPr>
              <a:t>个元素自动赋值为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for(i=2;i&lt;20;i++)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 f[i]=f[i-2]+f[i-1];//</a:t>
            </a:r>
            <a:r>
              <a:rPr lang="zh-CN" altLang="en-US" sz="2800" dirty="0">
                <a:solidFill>
                  <a:srgbClr val="002060"/>
                </a:solidFill>
              </a:rPr>
              <a:t>依次递推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for(i=0;i&lt;20;i++)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 if(i%5==0)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;//</a:t>
            </a:r>
            <a:r>
              <a:rPr lang="zh-CN" altLang="en-US" sz="2800" dirty="0">
                <a:solidFill>
                  <a:srgbClr val="002060"/>
                </a:solidFill>
              </a:rPr>
              <a:t>５个数为一行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&lt;&lt;f[i]&lt;&lt;"  ";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}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0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pic>
        <p:nvPicPr>
          <p:cNvPr id="2050" name="图片 5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97" y="1092895"/>
            <a:ext cx="8108015" cy="835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3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7900149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用冒泡法对</a:t>
            </a:r>
            <a:r>
              <a:rPr lang="en-US" altLang="zh-CN" sz="2800" dirty="0">
                <a:solidFill>
                  <a:srgbClr val="002060"/>
                </a:solidFill>
              </a:rPr>
              <a:t>10</a:t>
            </a:r>
            <a:r>
              <a:rPr lang="zh-CN" altLang="en-US" sz="2800" dirty="0">
                <a:solidFill>
                  <a:srgbClr val="002060"/>
                </a:solidFill>
              </a:rPr>
              <a:t>个数排序（由小到大）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a[11],</a:t>
            </a:r>
            <a:r>
              <a:rPr lang="en-US" altLang="zh-CN" sz="2800" dirty="0" err="1">
                <a:solidFill>
                  <a:srgbClr val="002060"/>
                </a:solidFill>
              </a:rPr>
              <a:t>i,j,temp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for(i=1;i&lt;11;i++)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&gt;&gt;a[i];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for(j=1;j&lt;=10-1;j++)//</a:t>
            </a:r>
            <a:r>
              <a:rPr lang="zh-CN" altLang="en-US" sz="2800" dirty="0">
                <a:solidFill>
                  <a:srgbClr val="002060"/>
                </a:solidFill>
              </a:rPr>
              <a:t>大循环共９次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>
                <a:solidFill>
                  <a:srgbClr val="002060"/>
                </a:solidFill>
              </a:rPr>
              <a:t>for(i=1;i&lt;=10-j;i++)//</a:t>
            </a:r>
            <a:r>
              <a:rPr lang="zh-CN" altLang="en-US" sz="2800" dirty="0">
                <a:solidFill>
                  <a:srgbClr val="002060"/>
                </a:solidFill>
              </a:rPr>
              <a:t>每个小循环的步数逐次递减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  </a:t>
            </a:r>
            <a:r>
              <a:rPr lang="en-US" altLang="zh-CN" sz="2800" dirty="0">
                <a:solidFill>
                  <a:srgbClr val="002060"/>
                </a:solidFill>
              </a:rPr>
              <a:t>if(a[i]&gt;a[i+1])//</a:t>
            </a:r>
            <a:r>
              <a:rPr lang="zh-CN" altLang="en-US" sz="2800" dirty="0">
                <a:solidFill>
                  <a:srgbClr val="002060"/>
                </a:solidFill>
              </a:rPr>
              <a:t>比较两数，如第１个大于第２个元素</a:t>
            </a:r>
            <a:r>
              <a:rPr lang="en-US" altLang="zh-CN" sz="2800" dirty="0">
                <a:solidFill>
                  <a:srgbClr val="002060"/>
                </a:solidFill>
              </a:rPr>
              <a:t>,</a:t>
            </a:r>
            <a:r>
              <a:rPr lang="zh-CN" altLang="en-US" sz="2800" dirty="0">
                <a:solidFill>
                  <a:srgbClr val="002060"/>
                </a:solidFill>
              </a:rPr>
              <a:t>则小数上浮</a:t>
            </a:r>
            <a:r>
              <a:rPr lang="en-US" altLang="zh-CN" sz="2800" dirty="0">
                <a:solidFill>
                  <a:srgbClr val="002060"/>
                </a:solidFill>
              </a:rPr>
              <a:t>,</a:t>
            </a:r>
            <a:r>
              <a:rPr lang="zh-CN" altLang="en-US" sz="2800" dirty="0">
                <a:solidFill>
                  <a:srgbClr val="002060"/>
                </a:solidFill>
              </a:rPr>
              <a:t>大数下沉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     </a:t>
            </a:r>
            <a:r>
              <a:rPr lang="en-US" altLang="zh-CN" sz="2800" dirty="0">
                <a:solidFill>
                  <a:srgbClr val="002060"/>
                </a:solidFill>
              </a:rPr>
              <a:t>{ temp=a[i];a[i]=a[i+1];a[i+1]=temp;}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for(i=1;i&lt;11;i++)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&lt;&lt;a[i]&lt;&lt;"  ";//</a:t>
            </a:r>
            <a:r>
              <a:rPr lang="zh-CN" altLang="en-US" sz="2800" dirty="0">
                <a:solidFill>
                  <a:srgbClr val="002060"/>
                </a:solidFill>
              </a:rPr>
              <a:t>最后打印已排好序的数组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4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一维数组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14" y="660847"/>
            <a:ext cx="790014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上机实践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>
                <a:solidFill>
                  <a:srgbClr val="002060"/>
                </a:solidFill>
              </a:rPr>
              <a:t>冒泡排序（</a:t>
            </a:r>
            <a:r>
              <a:rPr lang="en-US" altLang="zh-CN" sz="2800" dirty="0">
                <a:solidFill>
                  <a:srgbClr val="002060"/>
                </a:solidFill>
              </a:rPr>
              <a:t>sort.cpp/c/pas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对无序的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个整数按从小到大的顺序排序，</a:t>
            </a:r>
            <a:r>
              <a:rPr lang="en-US" altLang="zh-CN" sz="2800" dirty="0">
                <a:solidFill>
                  <a:srgbClr val="002060"/>
                </a:solidFill>
              </a:rPr>
              <a:t>N≤100000</a:t>
            </a:r>
            <a:r>
              <a:rPr lang="zh-CN" altLang="en-US" sz="2800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第一行为一个整数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，表示有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个整数。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第二行为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个无序整数，以空格间隔。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输出格式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输出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个从小到大排好序的整数，以空格间隔。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输入样例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3 2 1 4 5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输出样例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1 2 3 4 5</a:t>
            </a:r>
          </a:p>
        </p:txBody>
      </p:sp>
    </p:spTree>
    <p:extLst>
      <p:ext uri="{BB962C8B-B14F-4D97-AF65-F5344CB8AC3E}">
        <p14:creationId xmlns:p14="http://schemas.microsoft.com/office/powerpoint/2010/main" val="15938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5618</TotalTime>
  <Words>2588</Words>
  <Application>Microsoft Office PowerPoint</Application>
  <PresentationFormat>B4 (ISO)纸张(250x353 毫米)</PresentationFormat>
  <Paragraphs>274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Winter</vt:lpstr>
      <vt:lpstr>PowerPoint 演示文稿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一维数组</vt:lpstr>
      <vt:lpstr>二维数组</vt:lpstr>
      <vt:lpstr>二维数组</vt:lpstr>
      <vt:lpstr>二维数组</vt:lpstr>
      <vt:lpstr>二维数组</vt:lpstr>
      <vt:lpstr>二维数组</vt:lpstr>
      <vt:lpstr>二维数组</vt:lpstr>
      <vt:lpstr>二维数组</vt:lpstr>
      <vt:lpstr>字符数组</vt:lpstr>
      <vt:lpstr>动态数组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107</cp:revision>
  <dcterms:created xsi:type="dcterms:W3CDTF">2016-09-06T00:03:00Z</dcterms:created>
  <dcterms:modified xsi:type="dcterms:W3CDTF">2018-08-27T23:42:18Z</dcterms:modified>
</cp:coreProperties>
</file>